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67" r:id="rId13"/>
    <p:sldId id="268" r:id="rId14"/>
    <p:sldId id="269" r:id="rId15"/>
    <p:sldId id="270" r:id="rId16"/>
    <p:sldId id="276" r:id="rId17"/>
    <p:sldId id="271" r:id="rId18"/>
    <p:sldId id="273" r:id="rId19"/>
    <p:sldId id="272" r:id="rId20"/>
    <p:sldId id="274" r:id="rId21"/>
    <p:sldId id="277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50" autoAdjust="0"/>
    <p:restoredTop sz="94640" autoAdjust="0"/>
  </p:normalViewPr>
  <p:slideViewPr>
    <p:cSldViewPr>
      <p:cViewPr varScale="1">
        <p:scale>
          <a:sx n="74" d="100"/>
          <a:sy n="74" d="100"/>
        </p:scale>
        <p:origin x="-6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юша\Pictures\image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743200"/>
            <a:ext cx="4724400" cy="26574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43668" cy="26670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ГБОУ ВПО ЧГМА</a:t>
            </a:r>
            <a:br>
              <a:rPr lang="ru-RU" sz="1800" dirty="0" smtClean="0">
                <a:solidFill>
                  <a:schemeClr val="bg1"/>
                </a:solidFill>
                <a:effectLst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КАФЕДРА АНЕСТЕЗИОЛОГИИ, РЕАНИМАЦИИ И ИНТЕНСИВНОЙ ТЕРАПИИ</a:t>
            </a:r>
            <a:r>
              <a:rPr lang="ru-RU" sz="160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5300" dirty="0" smtClean="0">
                <a:latin typeface="Monotype Corsiva" pitchFamily="66" charset="0"/>
              </a:rPr>
              <a:t>Методы обезболивания в Древности и Средневековье</a:t>
            </a:r>
            <a:endParaRPr lang="ru-RU" sz="53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1222" y="5562600"/>
            <a:ext cx="8162778" cy="110124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Выполнено: клинический ординатор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        Лазебных В.С.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  </a:t>
            </a:r>
            <a:r>
              <a:rPr lang="ru-RU" sz="2000" b="1" dirty="0" smtClean="0">
                <a:solidFill>
                  <a:schemeClr val="bg1"/>
                </a:solidFill>
              </a:rPr>
              <a:t>   </a:t>
            </a:r>
            <a:r>
              <a:rPr lang="ru-RU" sz="2000" b="1" dirty="0" smtClean="0">
                <a:solidFill>
                  <a:schemeClr val="bg1"/>
                </a:solidFill>
              </a:rPr>
              <a:t>Куратор:        Коннов Д.Ю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7854696" cy="5334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Больному давали </a:t>
            </a:r>
            <a:r>
              <a:rPr lang="ru-RU" sz="3200" dirty="0" smtClean="0"/>
              <a:t>2</a:t>
            </a:r>
            <a:r>
              <a:rPr lang="ru-RU" sz="2800" dirty="0" smtClean="0"/>
              <a:t> грамма сока растения с вином перед </a:t>
            </a:r>
            <a:r>
              <a:rPr lang="ru-RU" sz="2800" dirty="0" smtClean="0"/>
              <a:t>о</a:t>
            </a:r>
            <a:r>
              <a:rPr lang="ru-RU" sz="2800" dirty="0" smtClean="0"/>
              <a:t>перацией, чтобы он крепко спал и не чувствовал боли</a:t>
            </a:r>
            <a:endParaRPr lang="ru-RU" sz="2800" dirty="0"/>
          </a:p>
        </p:txBody>
      </p:sp>
      <p:pic>
        <p:nvPicPr>
          <p:cNvPr id="9218" name="Picture 2" descr="C:\Users\Валюша\Picture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133600"/>
            <a:ext cx="4191000" cy="4502150"/>
          </a:xfrm>
          <a:prstGeom prst="rect">
            <a:avLst/>
          </a:prstGeom>
          <a:noFill/>
        </p:spPr>
      </p:pic>
      <p:pic>
        <p:nvPicPr>
          <p:cNvPr id="9219" name="Picture 3" descr="C:\Users\Валюша\Pictures\1270896723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37338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09600" y="0"/>
            <a:ext cx="7851648" cy="1143000"/>
          </a:xfrm>
        </p:spPr>
        <p:txBody>
          <a:bodyPr/>
          <a:lstStyle/>
          <a:p>
            <a:pPr algn="ctr"/>
            <a:r>
              <a:rPr lang="la-Latn" dirty="0" smtClean="0"/>
              <a:t>Cánnabis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305800" cy="53340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5900" dirty="0" smtClean="0"/>
              <a:t>История её применения начинается по меньшей мере с XVIII века до нашей эры</a:t>
            </a:r>
          </a:p>
          <a:p>
            <a:pPr algn="l"/>
            <a:endParaRPr lang="ru-RU" sz="4500" dirty="0" smtClean="0"/>
          </a:p>
          <a:p>
            <a:pPr algn="l"/>
            <a:endParaRPr lang="ru-RU" sz="4500" dirty="0" smtClean="0"/>
          </a:p>
          <a:p>
            <a:pPr algn="l"/>
            <a:endParaRPr lang="ru-RU" sz="4500" dirty="0" smtClean="0"/>
          </a:p>
          <a:p>
            <a:pPr algn="l"/>
            <a:r>
              <a:rPr lang="ru-RU" sz="5900" dirty="0" smtClean="0"/>
              <a:t>Некоторые виды конопли содержат </a:t>
            </a:r>
          </a:p>
          <a:p>
            <a:pPr algn="l"/>
            <a:r>
              <a:rPr lang="ru-RU" sz="5900" dirty="0" smtClean="0"/>
              <a:t>в достаточном количестве</a:t>
            </a:r>
          </a:p>
          <a:p>
            <a:pPr algn="l"/>
            <a:r>
              <a:rPr lang="ru-RU" sz="5900" dirty="0" smtClean="0"/>
              <a:t> </a:t>
            </a:r>
            <a:r>
              <a:rPr lang="ru-RU" sz="5900" dirty="0" err="1" smtClean="0"/>
              <a:t>психоактивные</a:t>
            </a:r>
            <a:r>
              <a:rPr lang="ru-RU" sz="5900" dirty="0" smtClean="0"/>
              <a:t> вещества, </a:t>
            </a:r>
          </a:p>
          <a:p>
            <a:pPr algn="l"/>
            <a:r>
              <a:rPr lang="ru-RU" sz="5900" dirty="0" smtClean="0"/>
              <a:t>называемые «</a:t>
            </a:r>
            <a:r>
              <a:rPr lang="ru-RU" sz="5900" dirty="0" err="1" smtClean="0"/>
              <a:t>каннабиноидами</a:t>
            </a:r>
            <a:r>
              <a:rPr lang="ru-RU" sz="5900" dirty="0" smtClean="0"/>
              <a:t>».</a:t>
            </a:r>
          </a:p>
          <a:p>
            <a:pPr algn="l"/>
            <a:endParaRPr lang="ru-RU" sz="5100" dirty="0" smtClean="0"/>
          </a:p>
          <a:p>
            <a:pPr algn="ctr"/>
            <a:endParaRPr lang="ru-RU" sz="5100" dirty="0" smtClean="0"/>
          </a:p>
          <a:p>
            <a:pPr algn="ctr"/>
            <a:endParaRPr lang="ru-RU" sz="51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3" name="Picture 3" descr="C:\Users\Валюша\Pictures\Drug_bottle_containing_cannab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743200"/>
            <a:ext cx="2562225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7854696" cy="4371536"/>
          </a:xfrm>
        </p:spPr>
        <p:txBody>
          <a:bodyPr/>
          <a:lstStyle/>
          <a:p>
            <a:pPr algn="ctr"/>
            <a:r>
              <a:rPr lang="ru-RU" sz="2800" dirty="0" smtClean="0"/>
              <a:t>Химические вещества, оказывающие дурманящее или целебное воздействие, сосредоточены главным образом в клейкой золотистой смоле, которая выделяется из цветков на женских растениях.</a:t>
            </a:r>
          </a:p>
          <a:p>
            <a:endParaRPr lang="ru-RU" dirty="0"/>
          </a:p>
        </p:txBody>
      </p:sp>
      <p:pic>
        <p:nvPicPr>
          <p:cNvPr id="4" name="Picture 2" descr="C:\Users\Валюша\Pictures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505200"/>
            <a:ext cx="3571875" cy="2486025"/>
          </a:xfrm>
          <a:prstGeom prst="rect">
            <a:avLst/>
          </a:prstGeom>
          <a:noFill/>
        </p:spPr>
      </p:pic>
      <p:pic>
        <p:nvPicPr>
          <p:cNvPr id="11266" name="Picture 2" descr="C:\Users\Валюша\Pictures\640px-Cannabissativadi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200400"/>
            <a:ext cx="28194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0"/>
            <a:ext cx="7851648" cy="1066800"/>
          </a:xfrm>
        </p:spPr>
        <p:txBody>
          <a:bodyPr/>
          <a:lstStyle/>
          <a:p>
            <a:pPr algn="ctr"/>
            <a:r>
              <a:rPr lang="la-Latn" dirty="0" smtClean="0"/>
              <a:t>Papáver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7854696" cy="4572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 Млечный сок маков называется «опиум», что в переводе с греческого</a:t>
            </a:r>
          </a:p>
          <a:p>
            <a:pPr algn="l"/>
            <a:r>
              <a:rPr lang="ru-RU" sz="2800" dirty="0" smtClean="0"/>
              <a:t>означает </a:t>
            </a:r>
            <a:r>
              <a:rPr lang="ru-RU" sz="2800" dirty="0" smtClean="0"/>
              <a:t>«маковый сок</a:t>
            </a:r>
            <a:r>
              <a:rPr lang="ru-RU" sz="2800" dirty="0" smtClean="0"/>
              <a:t>».</a:t>
            </a:r>
          </a:p>
          <a:p>
            <a:pPr algn="l"/>
            <a:endParaRPr lang="ru-RU" sz="2800" dirty="0" smtClean="0"/>
          </a:p>
          <a:p>
            <a:pPr algn="l"/>
            <a:r>
              <a:rPr lang="ru-RU" sz="2800" dirty="0" smtClean="0"/>
              <a:t>   Первые </a:t>
            </a:r>
            <a:r>
              <a:rPr lang="ru-RU" sz="2800" dirty="0" smtClean="0"/>
              <a:t>упоминания </a:t>
            </a:r>
          </a:p>
          <a:p>
            <a:pPr algn="l"/>
            <a:r>
              <a:rPr lang="ru-RU" sz="2800" dirty="0" smtClean="0"/>
              <a:t>опиума относятся к </a:t>
            </a:r>
          </a:p>
          <a:p>
            <a:pPr algn="l"/>
            <a:r>
              <a:rPr lang="ru-RU" sz="2800" dirty="0" smtClean="0"/>
              <a:t>300-м годам до н. э. </a:t>
            </a:r>
          </a:p>
          <a:p>
            <a:pPr algn="ctr"/>
            <a:endParaRPr lang="ru-RU" sz="2800" dirty="0"/>
          </a:p>
        </p:txBody>
      </p:sp>
      <p:pic>
        <p:nvPicPr>
          <p:cNvPr id="1026" name="Picture 2" descr="C:\Users\Валюша\Pictures\640px-Slaapbol_R0017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209800"/>
            <a:ext cx="3810001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8600"/>
            <a:ext cx="8077200" cy="6248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Опий содержит около 20 алкалоидов:</a:t>
            </a:r>
          </a:p>
          <a:p>
            <a:pPr marL="571500" indent="-571500" algn="l">
              <a:buFont typeface="+mj-lt"/>
              <a:buAutoNum type="romanUcPeriod"/>
            </a:pPr>
            <a:r>
              <a:rPr lang="ru-RU" dirty="0" smtClean="0"/>
              <a:t>Основные:</a:t>
            </a:r>
          </a:p>
          <a:p>
            <a:pPr marL="1028700" lvl="1" indent="-571500" algn="l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 морфин, </a:t>
            </a:r>
          </a:p>
          <a:p>
            <a:pPr lvl="1" algn="l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      кодеин,</a:t>
            </a:r>
          </a:p>
          <a:p>
            <a:pPr lvl="1" algn="l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     наркотин,</a:t>
            </a:r>
          </a:p>
          <a:p>
            <a:pPr lvl="1" algn="l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     </a:t>
            </a:r>
            <a:r>
              <a:rPr lang="ru-RU" dirty="0" err="1" smtClean="0"/>
              <a:t>тебаин</a:t>
            </a:r>
            <a:r>
              <a:rPr lang="ru-RU" dirty="0" smtClean="0"/>
              <a:t> </a:t>
            </a:r>
          </a:p>
          <a:p>
            <a:pPr lvl="1" algn="l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     папаверин.</a:t>
            </a:r>
          </a:p>
          <a:p>
            <a:pPr marL="571500" indent="-571500" algn="l">
              <a:buAutoNum type="romanUcPeriod" startAt="2"/>
            </a:pPr>
            <a:r>
              <a:rPr lang="ru-RU" dirty="0" smtClean="0"/>
              <a:t>«Минорные»:</a:t>
            </a:r>
          </a:p>
          <a:p>
            <a:pPr marL="1028700" lvl="1" indent="-571500" algn="l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нарцеин (0,2%),</a:t>
            </a:r>
          </a:p>
          <a:p>
            <a:pPr marL="1028700" lvl="1" indent="-571500" algn="l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ru-RU" dirty="0" err="1" smtClean="0"/>
              <a:t>порфироксин</a:t>
            </a:r>
            <a:r>
              <a:rPr lang="ru-RU" dirty="0" smtClean="0"/>
              <a:t>,</a:t>
            </a:r>
          </a:p>
          <a:p>
            <a:pPr marL="1028700" lvl="1" indent="-571500" algn="l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ru-RU" dirty="0" err="1" smtClean="0"/>
              <a:t>криптонин</a:t>
            </a:r>
            <a:r>
              <a:rPr lang="ru-RU" dirty="0" smtClean="0"/>
              <a:t>, </a:t>
            </a:r>
          </a:p>
          <a:p>
            <a:pPr marL="1028700" lvl="1" indent="-571500" algn="l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ru-RU" dirty="0" err="1" smtClean="0"/>
              <a:t>псевдоморфин</a:t>
            </a:r>
            <a:r>
              <a:rPr lang="ru-RU" dirty="0" smtClean="0"/>
              <a:t>, </a:t>
            </a:r>
          </a:p>
          <a:p>
            <a:pPr marL="1028700" lvl="1" indent="-571500" algn="l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ru-RU" dirty="0" err="1" smtClean="0"/>
              <a:t>лауданозин</a:t>
            </a:r>
            <a:r>
              <a:rPr lang="ru-RU" dirty="0" smtClean="0"/>
              <a:t>.</a:t>
            </a:r>
          </a:p>
        </p:txBody>
      </p:sp>
      <p:pic>
        <p:nvPicPr>
          <p:cNvPr id="2050" name="Picture 2" descr="C:\Users\Валюша\Pictures\6b74627313-materialy-dlya-tvorchestva-maslo-semyan-maka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71600"/>
            <a:ext cx="3810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7854696" cy="5638800"/>
          </a:xfrm>
        </p:spPr>
        <p:txBody>
          <a:bodyPr/>
          <a:lstStyle/>
          <a:p>
            <a:pPr algn="l"/>
            <a:r>
              <a:rPr lang="ru-RU" b="1" dirty="0" smtClean="0"/>
              <a:t>    </a:t>
            </a:r>
            <a:r>
              <a:rPr lang="ru-RU" sz="2800" b="1" dirty="0" err="1" smtClean="0"/>
              <a:t>Кокнар</a:t>
            </a:r>
            <a:r>
              <a:rPr lang="ru-RU" sz="2800" dirty="0" smtClean="0"/>
              <a:t> (</a:t>
            </a:r>
            <a:r>
              <a:rPr lang="ru-RU" sz="2800" dirty="0" err="1" smtClean="0"/>
              <a:t>кукнар</a:t>
            </a:r>
            <a:r>
              <a:rPr lang="ru-RU" sz="2800" dirty="0" smtClean="0"/>
              <a:t>, </a:t>
            </a:r>
            <a:r>
              <a:rPr lang="ru-RU" sz="2800" dirty="0" err="1" smtClean="0"/>
              <a:t>кухнар</a:t>
            </a:r>
            <a:r>
              <a:rPr lang="ru-RU" sz="2800" dirty="0" smtClean="0"/>
              <a:t>, кукиш) — размельчённые головки опийного мака, подготовленные для приготовления настоя;</a:t>
            </a:r>
          </a:p>
          <a:p>
            <a:pPr algn="l"/>
            <a:r>
              <a:rPr lang="ru-RU" sz="2800" dirty="0" smtClean="0"/>
              <a:t> настой опийного мака; сушеные </a:t>
            </a:r>
          </a:p>
          <a:p>
            <a:pPr algn="l"/>
            <a:r>
              <a:rPr lang="ru-RU" sz="2800" dirty="0" smtClean="0"/>
              <a:t>головки опийного мака.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b="1" dirty="0" smtClean="0"/>
              <a:t>    </a:t>
            </a:r>
            <a:r>
              <a:rPr lang="ru-RU" sz="2800" b="1" dirty="0" err="1" smtClean="0"/>
              <a:t>Лауданум</a:t>
            </a:r>
            <a:r>
              <a:rPr lang="ru-RU" sz="2800" dirty="0" smtClean="0"/>
              <a:t> (</a:t>
            </a:r>
            <a:r>
              <a:rPr lang="ru-RU" sz="2800" dirty="0" err="1" smtClean="0"/>
              <a:t>Laudanum</a:t>
            </a:r>
            <a:r>
              <a:rPr lang="ru-RU" sz="2800" dirty="0" smtClean="0"/>
              <a:t>) —</a:t>
            </a:r>
          </a:p>
          <a:p>
            <a:pPr algn="l"/>
            <a:r>
              <a:rPr lang="ru-RU" sz="2800" dirty="0" smtClean="0"/>
              <a:t> опийная настойка на спирту, </a:t>
            </a:r>
          </a:p>
          <a:p>
            <a:pPr algn="l"/>
            <a:r>
              <a:rPr lang="ru-RU" sz="2800" dirty="0" smtClean="0"/>
              <a:t>содержащая 10-процентный </a:t>
            </a:r>
          </a:p>
          <a:p>
            <a:pPr algn="l"/>
            <a:r>
              <a:rPr lang="ru-RU" sz="2800" dirty="0" smtClean="0"/>
              <a:t>порошкообразный опиум.</a:t>
            </a:r>
          </a:p>
          <a:p>
            <a:pPr algn="l"/>
            <a:endParaRPr lang="ru-RU" dirty="0"/>
          </a:p>
        </p:txBody>
      </p:sp>
      <p:pic>
        <p:nvPicPr>
          <p:cNvPr id="3074" name="Picture 2" descr="C:\Users\Валюша\Pictures\2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76400"/>
            <a:ext cx="31242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юша\Pictures\durma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752600"/>
            <a:ext cx="3352800" cy="42672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8600"/>
            <a:ext cx="7854696" cy="6324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a-Latn" sz="5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Hyoscýamus</a:t>
            </a:r>
            <a:r>
              <a:rPr lang="ru-RU" sz="5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 </a:t>
            </a:r>
            <a:r>
              <a:rPr lang="la-Latn" sz="5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Datúra</a:t>
            </a:r>
            <a:endParaRPr lang="ru-RU" sz="54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sz="3200" dirty="0"/>
          </a:p>
        </p:txBody>
      </p:sp>
      <p:pic>
        <p:nvPicPr>
          <p:cNvPr id="1027" name="Picture 3" descr="C:\Users\Валюша\Pictures\Hyoscyamus_niger2_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38862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851648" cy="1752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7854696" cy="4295336"/>
          </a:xfrm>
        </p:spPr>
        <p:txBody>
          <a:bodyPr/>
          <a:lstStyle/>
          <a:p>
            <a:pPr algn="ctr"/>
            <a:r>
              <a:rPr lang="ru-RU" sz="3200" dirty="0" smtClean="0"/>
              <a:t>Растения содержат основной алкалоид </a:t>
            </a:r>
            <a:r>
              <a:rPr lang="ru-RU" sz="3200" dirty="0" err="1" smtClean="0"/>
              <a:t>тропанового</a:t>
            </a:r>
            <a:r>
              <a:rPr lang="ru-RU" sz="3200" dirty="0" smtClean="0"/>
              <a:t> ряда </a:t>
            </a:r>
            <a:r>
              <a:rPr lang="ru-RU" sz="3200" dirty="0" err="1" smtClean="0"/>
              <a:t>гиосциамин</a:t>
            </a:r>
            <a:endParaRPr lang="ru-RU" sz="3200" dirty="0" smtClean="0"/>
          </a:p>
          <a:p>
            <a:pPr algn="ctr"/>
            <a:endParaRPr lang="ru-RU" dirty="0"/>
          </a:p>
        </p:txBody>
      </p:sp>
      <p:pic>
        <p:nvPicPr>
          <p:cNvPr id="4098" name="Picture 2" descr="C:\Users\Валюша\Pictures\800px-Hyoscyamine-from-xtal-3D-ball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590800"/>
            <a:ext cx="5486400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10668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«Не </a:t>
            </a:r>
            <a:r>
              <a:rPr lang="ru-RU" dirty="0" smtClean="0"/>
              <a:t>лекарственные» методы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007096" cy="4953000"/>
          </a:xfrm>
        </p:spPr>
        <p:txBody>
          <a:bodyPr/>
          <a:lstStyle/>
          <a:p>
            <a:pPr algn="ctr"/>
            <a:r>
              <a:rPr lang="ru-RU" dirty="0" smtClean="0"/>
              <a:t>     Использовались </a:t>
            </a:r>
            <a:r>
              <a:rPr lang="ru-RU" dirty="0" smtClean="0"/>
              <a:t>«</a:t>
            </a:r>
            <a:r>
              <a:rPr lang="ru-RU" dirty="0" smtClean="0"/>
              <a:t>универсальные»  приемы: 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/>
              <a:t>    кровопускание </a:t>
            </a:r>
            <a:r>
              <a:rPr lang="ru-RU" dirty="0" smtClean="0"/>
              <a:t>до состояния </a:t>
            </a:r>
            <a:r>
              <a:rPr lang="ru-RU" dirty="0" smtClean="0"/>
              <a:t>обморока,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/>
              <a:t>    сдавливание  сосудов на шее,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/>
              <a:t>    «удар по голове»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 </a:t>
            </a:r>
          </a:p>
          <a:p>
            <a:pPr algn="l"/>
            <a:endParaRPr lang="ru-RU" dirty="0"/>
          </a:p>
        </p:txBody>
      </p:sp>
      <p:pic>
        <p:nvPicPr>
          <p:cNvPr id="6146" name="Picture 2" descr="C:\Users\Валюша\Pictures\kashevarov-narkoz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810000"/>
            <a:ext cx="3706368" cy="2670048"/>
          </a:xfrm>
          <a:prstGeom prst="rect">
            <a:avLst/>
          </a:prstGeom>
          <a:noFill/>
        </p:spPr>
      </p:pic>
      <p:pic>
        <p:nvPicPr>
          <p:cNvPr id="2050" name="Picture 2" descr="C:\Users\Валюша\Pictures\598bf684922277ea87db586181f616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657600"/>
            <a:ext cx="3352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7851648" cy="1295400"/>
          </a:xfrm>
        </p:spPr>
        <p:txBody>
          <a:bodyPr/>
          <a:lstStyle/>
          <a:p>
            <a:r>
              <a:rPr lang="ru-RU" dirty="0" smtClean="0"/>
              <a:t>Местное обезболивание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7854696" cy="4800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Основные компоненты: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  воздействие   холодом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  сдавливание   нервных   стволов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  втирания</a:t>
            </a:r>
            <a:endParaRPr lang="ru-RU" dirty="0"/>
          </a:p>
        </p:txBody>
      </p:sp>
      <p:pic>
        <p:nvPicPr>
          <p:cNvPr id="5123" name="Picture 3" descr="C:\Users\Валюша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124200"/>
            <a:ext cx="39243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04800"/>
            <a:ext cx="7696200" cy="5257800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haroni" pitchFamily="2" charset="-79"/>
              </a:rPr>
              <a:t>ПЕРИОДЫ:</a:t>
            </a:r>
          </a:p>
          <a:p>
            <a:pPr algn="ctr"/>
            <a:endParaRPr lang="ru-RU" b="1" u="sng" dirty="0" smtClean="0"/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   </a:t>
            </a:r>
            <a:r>
              <a:rPr lang="ru-RU" sz="2400" b="1" u="sng" dirty="0" smtClean="0">
                <a:solidFill>
                  <a:schemeClr val="tx1"/>
                </a:solidFill>
              </a:rPr>
              <a:t>Период  Древности  </a:t>
            </a:r>
            <a:r>
              <a:rPr lang="ru-RU" sz="2400" dirty="0" smtClean="0">
                <a:solidFill>
                  <a:schemeClr val="tx1"/>
                </a:solidFill>
              </a:rPr>
              <a:t>-  первобытное общество, Древний мир – до 476 года</a:t>
            </a:r>
          </a:p>
          <a:p>
            <a:pPr algn="l"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   </a:t>
            </a:r>
            <a:r>
              <a:rPr lang="ru-RU" sz="2400" b="1" u="sng" dirty="0" smtClean="0">
                <a:solidFill>
                  <a:schemeClr val="tx1"/>
                </a:solidFill>
              </a:rPr>
              <a:t>Период  Средневековья </a:t>
            </a:r>
            <a:r>
              <a:rPr lang="ru-RU" sz="2400" dirty="0" smtClean="0">
                <a:solidFill>
                  <a:schemeClr val="tx1"/>
                </a:solidFill>
              </a:rPr>
              <a:t>-   конец </a:t>
            </a:r>
            <a:r>
              <a:rPr lang="en-US" sz="2400" dirty="0" smtClean="0">
                <a:solidFill>
                  <a:schemeClr val="tx1"/>
                </a:solidFill>
              </a:rPr>
              <a:t>V </a:t>
            </a:r>
            <a:r>
              <a:rPr lang="ru-RU" sz="2400" dirty="0" smtClean="0">
                <a:solidFill>
                  <a:schemeClr val="tx1"/>
                </a:solidFill>
              </a:rPr>
              <a:t>века (крушение Западной Римской империи 4 сентября 476 года) и до </a:t>
            </a:r>
            <a:r>
              <a:rPr lang="en-US" sz="2400" dirty="0" smtClean="0">
                <a:solidFill>
                  <a:schemeClr val="tx1"/>
                </a:solidFill>
              </a:rPr>
              <a:t>XIV-XVI </a:t>
            </a:r>
            <a:r>
              <a:rPr lang="ru-RU" sz="2400" dirty="0" smtClean="0">
                <a:solidFill>
                  <a:schemeClr val="tx1"/>
                </a:solidFill>
              </a:rPr>
              <a:t>века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(ориентир Окончание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Столетней войны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1337-1453гг.) </a:t>
            </a:r>
            <a:r>
              <a:rPr lang="ru-RU" sz="2400" b="1" u="sng" dirty="0" smtClean="0">
                <a:solidFill>
                  <a:schemeClr val="tx1"/>
                </a:solidFill>
              </a:rPr>
              <a:t> </a:t>
            </a:r>
            <a:endParaRPr lang="ru-RU" sz="2400" b="1" u="sng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Валюша\Pictures\79966461_ekimov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10000"/>
            <a:ext cx="41910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Обезболивание в Древней Руси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7854696" cy="3657600"/>
          </a:xfrm>
        </p:spPr>
        <p:txBody>
          <a:bodyPr/>
          <a:lstStyle/>
          <a:p>
            <a:pPr algn="l"/>
            <a:r>
              <a:rPr lang="ru-RU" dirty="0" smtClean="0"/>
              <a:t> </a:t>
            </a:r>
            <a:r>
              <a:rPr lang="ru-RU" dirty="0" smtClean="0"/>
              <a:t>  </a:t>
            </a:r>
            <a:r>
              <a:rPr lang="ru-RU" sz="3200" dirty="0" smtClean="0"/>
              <a:t>Снотворные </a:t>
            </a:r>
            <a:r>
              <a:rPr lang="ru-RU" sz="3200" dirty="0" smtClean="0"/>
              <a:t>применяли на Руси около 1000 лет назад не только для облегчения болей у </a:t>
            </a:r>
            <a:r>
              <a:rPr lang="ru-RU" sz="3200" dirty="0" smtClean="0"/>
              <a:t>хирургических</a:t>
            </a:r>
          </a:p>
          <a:p>
            <a:pPr algn="l"/>
            <a:r>
              <a:rPr lang="ru-RU" sz="3200" dirty="0" smtClean="0"/>
              <a:t> </a:t>
            </a:r>
            <a:r>
              <a:rPr lang="ru-RU" sz="3200" dirty="0" smtClean="0"/>
              <a:t>больных, но и </a:t>
            </a:r>
            <a:r>
              <a:rPr lang="ru-RU" sz="3200" dirty="0" smtClean="0"/>
              <a:t>в</a:t>
            </a:r>
          </a:p>
          <a:p>
            <a:pPr algn="l"/>
            <a:r>
              <a:rPr lang="ru-RU" sz="3200" dirty="0" smtClean="0"/>
              <a:t> </a:t>
            </a:r>
            <a:r>
              <a:rPr lang="ru-RU" sz="3200" dirty="0" smtClean="0"/>
              <a:t>акушерстве, при родах.</a:t>
            </a:r>
          </a:p>
          <a:p>
            <a:pPr algn="ctr"/>
            <a:endParaRPr lang="ru-RU" sz="2800" dirty="0"/>
          </a:p>
        </p:txBody>
      </p:sp>
      <p:pic>
        <p:nvPicPr>
          <p:cNvPr id="3074" name="Picture 2" descr="C:\Users\Валюша\Pictures\Screenshot_2014-06-02-20-27-40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200400"/>
            <a:ext cx="3910613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7854696" cy="40667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 1581 году в </a:t>
            </a:r>
            <a:r>
              <a:rPr lang="ru-RU" sz="3200" dirty="0" smtClean="0"/>
              <a:t>М</a:t>
            </a:r>
            <a:r>
              <a:rPr lang="ru-RU" sz="3200" dirty="0" smtClean="0"/>
              <a:t>оскве открылась первая царская аптека с английским аптекарем Джеймсом Френчем, привезшим с собой опиум.</a:t>
            </a:r>
            <a:endParaRPr lang="ru-RU" sz="3200" dirty="0"/>
          </a:p>
        </p:txBody>
      </p:sp>
      <p:pic>
        <p:nvPicPr>
          <p:cNvPr id="4098" name="Picture 2" descr="C:\Users\Валюша\Pictures\754_s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0480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0"/>
            <a:ext cx="8305800" cy="18288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8194" name="Picture 2" descr="C:\Users\Валюша\Pictures\kashevarov-narkoz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0"/>
            <a:ext cx="5401056" cy="4175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610600" cy="6096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/>
              <a:t>Первые сведения об обезболивании при разрезах, выжиганиях приводятся в вавилонской рукописи – папирусе </a:t>
            </a:r>
            <a:r>
              <a:rPr lang="ru-RU" sz="2800" dirty="0" err="1" smtClean="0"/>
              <a:t>Эберса</a:t>
            </a:r>
            <a:r>
              <a:rPr lang="ru-RU" sz="2800" dirty="0" smtClean="0"/>
              <a:t> (</a:t>
            </a:r>
            <a:r>
              <a:rPr lang="en-US" sz="2800" dirty="0" smtClean="0"/>
              <a:t>XV </a:t>
            </a:r>
            <a:r>
              <a:rPr lang="ru-RU" sz="2800" dirty="0" smtClean="0"/>
              <a:t>столетие до н.э.)</a:t>
            </a:r>
            <a:endParaRPr lang="en-US" sz="28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800" dirty="0" smtClean="0"/>
              <a:t>Считается, что греческий философ </a:t>
            </a:r>
            <a:r>
              <a:rPr lang="ru-RU" sz="2800" dirty="0" err="1" smtClean="0"/>
              <a:t>Диоскорид</a:t>
            </a:r>
            <a:r>
              <a:rPr lang="ru-RU" sz="2800" dirty="0" smtClean="0"/>
              <a:t> первым применил  термин "анестезия" в I веке н.э. для описания </a:t>
            </a:r>
            <a:r>
              <a:rPr lang="ru-RU" sz="2800" dirty="0" err="1" smtClean="0"/>
              <a:t>наркотикоподобного</a:t>
            </a:r>
            <a:r>
              <a:rPr lang="ru-RU" sz="2800" dirty="0" smtClean="0"/>
              <a:t> действия мандрагоры</a:t>
            </a:r>
            <a:endParaRPr lang="ru-RU" sz="2800" dirty="0"/>
          </a:p>
        </p:txBody>
      </p:sp>
      <p:pic>
        <p:nvPicPr>
          <p:cNvPr id="3074" name="Picture 2" descr="C:\Users\Валюша\Pictures\2967974-c33120e2ad9812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05000"/>
            <a:ext cx="3143250" cy="2286000"/>
          </a:xfrm>
          <a:prstGeom prst="rect">
            <a:avLst/>
          </a:prstGeom>
          <a:noFill/>
        </p:spPr>
      </p:pic>
      <p:pic>
        <p:nvPicPr>
          <p:cNvPr id="3076" name="Picture 4" descr="C:\Users\Валюша\Pictures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09800"/>
            <a:ext cx="2829320" cy="1895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8600"/>
            <a:ext cx="7935820" cy="5334000"/>
          </a:xfrm>
        </p:spPr>
        <p:txBody>
          <a:bodyPr/>
          <a:lstStyle/>
          <a:p>
            <a:pPr algn="ctr"/>
            <a:r>
              <a:rPr lang="ru-RU" sz="36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Основные   методы   </a:t>
            </a:r>
            <a:r>
              <a:rPr lang="ru-RU" sz="36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обезболивания:</a:t>
            </a:r>
          </a:p>
          <a:p>
            <a:pPr algn="ctr"/>
            <a:endParaRPr lang="ru-RU" b="1" u="sng" dirty="0" smtClean="0"/>
          </a:p>
          <a:p>
            <a:pPr lvl="0" algn="l"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ru-RU" sz="2800" dirty="0" smtClean="0"/>
              <a:t>Ингаляционный </a:t>
            </a:r>
            <a:r>
              <a:rPr lang="ru-RU" sz="2800" dirty="0" smtClean="0"/>
              <a:t> метод</a:t>
            </a:r>
            <a:endParaRPr lang="ru-RU" sz="2800" dirty="0" smtClean="0"/>
          </a:p>
          <a:p>
            <a:pPr lvl="0" algn="l"/>
            <a:endParaRPr lang="ru-RU" sz="2800" dirty="0" smtClean="0"/>
          </a:p>
          <a:p>
            <a:pPr lvl="0" algn="l">
              <a:buFont typeface="Wingdings" pitchFamily="2" charset="2"/>
              <a:buChar char="Ø"/>
            </a:pPr>
            <a:r>
              <a:rPr lang="ru-RU" sz="2800" dirty="0" smtClean="0"/>
              <a:t>  Неингаляционный </a:t>
            </a:r>
            <a:r>
              <a:rPr lang="ru-RU" sz="2800" dirty="0" smtClean="0"/>
              <a:t> </a:t>
            </a:r>
            <a:r>
              <a:rPr lang="ru-RU" sz="2800" dirty="0" smtClean="0"/>
              <a:t>метод</a:t>
            </a:r>
            <a:endParaRPr lang="ru-RU" sz="2800" dirty="0" smtClean="0"/>
          </a:p>
          <a:p>
            <a:pPr lvl="0" algn="l"/>
            <a:endParaRPr lang="ru-RU" sz="2800" dirty="0" smtClean="0"/>
          </a:p>
          <a:p>
            <a:pPr lvl="0" algn="l">
              <a:buFont typeface="Wingdings" pitchFamily="2" charset="2"/>
              <a:buChar char="Ø"/>
            </a:pPr>
            <a:r>
              <a:rPr lang="ru-RU" sz="2800" dirty="0" smtClean="0"/>
              <a:t>  </a:t>
            </a:r>
            <a:r>
              <a:rPr lang="ru-RU" sz="2800" dirty="0" smtClean="0"/>
              <a:t>Местное  </a:t>
            </a:r>
            <a:r>
              <a:rPr lang="ru-RU" sz="2800" dirty="0" smtClean="0"/>
              <a:t>обезболивание</a:t>
            </a:r>
          </a:p>
          <a:p>
            <a:pPr algn="l">
              <a:buFont typeface="Wingdings" pitchFamily="2" charset="2"/>
              <a:buChar char="Ø"/>
            </a:pPr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1026" name="Picture 2" descr="C:\Users\Валюша\Pictures\VGYsjN_tU2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810000"/>
            <a:ext cx="3998976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люша\Pictures\pic_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514600"/>
            <a:ext cx="3657600" cy="3352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-152400"/>
            <a:ext cx="7851648" cy="1143000"/>
          </a:xfrm>
        </p:spPr>
        <p:txBody>
          <a:bodyPr/>
          <a:lstStyle/>
          <a:p>
            <a:r>
              <a:rPr lang="ru-RU" dirty="0" smtClean="0"/>
              <a:t>Ингаляционный </a:t>
            </a:r>
            <a:r>
              <a:rPr lang="ru-RU" dirty="0" smtClean="0"/>
              <a:t>метод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838200"/>
            <a:ext cx="8083296" cy="6019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000" dirty="0" smtClean="0"/>
              <a:t>Введение в употребление «сонных»  губок связывают с именем  средневекового  </a:t>
            </a:r>
          </a:p>
          <a:p>
            <a:pPr algn="ctr"/>
            <a:r>
              <a:rPr lang="ru-RU" sz="3000" dirty="0" smtClean="0"/>
              <a:t>хирурга  Теодора </a:t>
            </a:r>
            <a:r>
              <a:rPr lang="ru-RU" sz="3000" dirty="0" err="1" smtClean="0"/>
              <a:t>Цервио</a:t>
            </a:r>
            <a:r>
              <a:rPr lang="ru-RU" sz="3000" dirty="0" smtClean="0"/>
              <a:t> </a:t>
            </a:r>
            <a:endParaRPr lang="ru-RU" sz="3000" dirty="0" smtClean="0"/>
          </a:p>
          <a:p>
            <a:pPr algn="ctr"/>
            <a:endParaRPr lang="ru-RU" sz="3000" dirty="0" smtClean="0"/>
          </a:p>
          <a:p>
            <a:pPr algn="ctr"/>
            <a:endParaRPr lang="ru-RU" sz="3000" dirty="0" smtClean="0"/>
          </a:p>
          <a:p>
            <a:pPr algn="ctr"/>
            <a:endParaRPr lang="ru-RU" sz="3000" dirty="0" smtClean="0"/>
          </a:p>
          <a:p>
            <a:pPr algn="ctr"/>
            <a:endParaRPr lang="ru-RU" sz="3000" dirty="0" smtClean="0"/>
          </a:p>
          <a:p>
            <a:pPr algn="ctr"/>
            <a:endParaRPr lang="ru-RU" sz="3000" dirty="0" smtClean="0"/>
          </a:p>
          <a:p>
            <a:pPr algn="ctr"/>
            <a:endParaRPr lang="ru-RU" sz="3000" dirty="0" smtClean="0"/>
          </a:p>
          <a:p>
            <a:pPr algn="ctr"/>
            <a:endParaRPr lang="ru-RU" sz="3000" dirty="0" smtClean="0"/>
          </a:p>
          <a:p>
            <a:pPr algn="ctr"/>
            <a:endParaRPr lang="ru-RU" sz="3000" dirty="0" smtClean="0"/>
          </a:p>
          <a:p>
            <a:pPr algn="ctr"/>
            <a:r>
              <a:rPr lang="en-US" sz="3000" dirty="0" smtClean="0"/>
              <a:t>P.S.</a:t>
            </a:r>
            <a:r>
              <a:rPr lang="ru-RU" sz="3000" dirty="0" smtClean="0"/>
              <a:t>: главное,  чтоб  хирург  тоже  не  вдохнул паров  «сонной»  губки                               </a:t>
            </a:r>
            <a:endParaRPr lang="ru-RU" sz="30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Неингаляционные методы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7854696" cy="4343400"/>
          </a:xfrm>
        </p:spPr>
        <p:txBody>
          <a:bodyPr>
            <a:normAutofit/>
          </a:bodyPr>
          <a:lstStyle/>
          <a:p>
            <a:pPr algn="l"/>
            <a:r>
              <a:rPr lang="ru-RU" sz="4400" b="1" i="1" u="sng" dirty="0" err="1" smtClean="0"/>
              <a:t>Erythroxylum</a:t>
            </a:r>
            <a:endParaRPr lang="ru-RU" sz="4400" b="1" i="1" u="sng" dirty="0" smtClean="0"/>
          </a:p>
          <a:p>
            <a:pPr algn="l"/>
            <a:r>
              <a:rPr lang="ru-RU" sz="4400" b="1" i="1" dirty="0" smtClean="0"/>
              <a:t>         </a:t>
            </a:r>
            <a:r>
              <a:rPr lang="ru-RU" sz="4400" b="1" i="1" u="sng" dirty="0" err="1" smtClean="0"/>
              <a:t>coca</a:t>
            </a:r>
            <a:endParaRPr lang="ru-RU" sz="4400" dirty="0" smtClean="0"/>
          </a:p>
          <a:p>
            <a:pPr algn="ctr"/>
            <a:endParaRPr lang="ru-RU" sz="4400" dirty="0"/>
          </a:p>
        </p:txBody>
      </p:sp>
      <p:pic>
        <p:nvPicPr>
          <p:cNvPr id="5122" name="Picture 2" descr="C:\Users\Валюша\Pictures\Erythroxylum_coca_-_Köhler–s_Medizinal-Pflanzen-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9901" y="2438400"/>
            <a:ext cx="4584099" cy="4114800"/>
          </a:xfrm>
          <a:prstGeom prst="rect">
            <a:avLst/>
          </a:prstGeom>
          <a:noFill/>
        </p:spPr>
      </p:pic>
      <p:pic>
        <p:nvPicPr>
          <p:cNvPr id="5" name="Picture 2" descr="C:\Users\Валюша\Pictures\800px-Colcoca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62400"/>
            <a:ext cx="38862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152400"/>
            <a:ext cx="8458200" cy="6553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Впервые европейцы, предположительно, столкнулись с ней при открытии  Нового света - 12  октября 1492 году Христофору Колумбу были подарены «сухие, очень ценные листья», являющиеся либо табаком, либо кокой</a:t>
            </a:r>
            <a:r>
              <a:rPr lang="ru-RU" dirty="0" smtClean="0"/>
              <a:t>.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LD50 сухих листьев коки — 3450 мг/кг, однако эта цифра основана на содержании кокаина — 31.4 мг/кг.</a:t>
            </a:r>
            <a:endParaRPr lang="ru-RU" sz="2800" dirty="0"/>
          </a:p>
        </p:txBody>
      </p:sp>
      <p:pic>
        <p:nvPicPr>
          <p:cNvPr id="6147" name="Picture 3" descr="C:\Users\Валюша\Pictures\1331964921_0229.250x2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438400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762000"/>
            <a:ext cx="8083296" cy="46482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   </a:t>
            </a:r>
            <a:r>
              <a:rPr lang="ru-RU" dirty="0" smtClean="0"/>
              <a:t>     </a:t>
            </a:r>
            <a:r>
              <a:rPr lang="ru-RU" sz="2800" dirty="0" smtClean="0"/>
              <a:t>«Хроника Перу» </a:t>
            </a:r>
          </a:p>
          <a:p>
            <a:pPr algn="l"/>
            <a:r>
              <a:rPr lang="ru-RU" sz="2800" dirty="0" smtClean="0"/>
              <a:t>        </a:t>
            </a:r>
            <a:r>
              <a:rPr lang="ru-RU" sz="2800" dirty="0" err="1" smtClean="0"/>
              <a:t>Сьеса</a:t>
            </a:r>
            <a:r>
              <a:rPr lang="ru-RU" sz="2800" dirty="0" smtClean="0"/>
              <a:t> </a:t>
            </a:r>
            <a:r>
              <a:rPr lang="ru-RU" sz="2800" dirty="0" smtClean="0"/>
              <a:t>де </a:t>
            </a:r>
            <a:r>
              <a:rPr lang="ru-RU" sz="2800" dirty="0" smtClean="0"/>
              <a:t>Леона, </a:t>
            </a:r>
          </a:p>
          <a:p>
            <a:pPr algn="l"/>
            <a:r>
              <a:rPr lang="ru-RU" sz="2800" dirty="0" smtClean="0"/>
              <a:t>  написанная в 1553 году,</a:t>
            </a:r>
          </a:p>
          <a:p>
            <a:pPr algn="l"/>
            <a:r>
              <a:rPr lang="ru-RU" sz="2800" dirty="0" smtClean="0"/>
              <a:t> оставила многочисленные</a:t>
            </a:r>
          </a:p>
          <a:p>
            <a:pPr algn="l"/>
            <a:r>
              <a:rPr lang="ru-RU" sz="2800" dirty="0" smtClean="0"/>
              <a:t>сведения об этом растении</a:t>
            </a:r>
            <a:endParaRPr lang="ru-RU" sz="2800" dirty="0"/>
          </a:p>
        </p:txBody>
      </p:sp>
      <p:pic>
        <p:nvPicPr>
          <p:cNvPr id="7170" name="Picture 2" descr="C:\Users\Валюша\Pictures\Cronicadelpe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57200"/>
            <a:ext cx="4114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люша\Pictures\Root_Mandrag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4343400" cy="3771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7851648" cy="1143000"/>
          </a:xfrm>
        </p:spPr>
        <p:txBody>
          <a:bodyPr/>
          <a:lstStyle/>
          <a:p>
            <a:pPr algn="ctr"/>
            <a:r>
              <a:rPr lang="en-US" b="0" dirty="0" smtClean="0"/>
              <a:t> </a:t>
            </a:r>
            <a:r>
              <a:rPr lang="en-US" dirty="0" err="1" smtClean="0"/>
              <a:t>Mandragora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16696" cy="4572000"/>
          </a:xfrm>
        </p:spPr>
        <p:txBody>
          <a:bodyPr>
            <a:normAutofit lnSpcReduction="10000"/>
          </a:bodyPr>
          <a:lstStyle/>
          <a:p>
            <a:endParaRPr lang="ru-RU" sz="2800" dirty="0" smtClean="0"/>
          </a:p>
          <a:p>
            <a:r>
              <a:rPr lang="ru-RU" sz="2800" dirty="0" smtClean="0"/>
              <a:t>Растение </a:t>
            </a:r>
            <a:r>
              <a:rPr lang="ru-RU" sz="2800" dirty="0" smtClean="0"/>
              <a:t>содержит 0,4 %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тропановых</a:t>
            </a:r>
            <a:r>
              <a:rPr lang="ru-RU" sz="2800" dirty="0" smtClean="0"/>
              <a:t> алкалоидов</a:t>
            </a:r>
            <a:r>
              <a:rPr lang="ru-RU" sz="2800" dirty="0" smtClean="0"/>
              <a:t>: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err="1" smtClean="0"/>
              <a:t>гиосциамин</a:t>
            </a:r>
            <a:r>
              <a:rPr lang="ru-RU" sz="2800" dirty="0" smtClean="0"/>
              <a:t> (</a:t>
            </a:r>
            <a:r>
              <a:rPr lang="ru-RU" sz="2800" dirty="0" err="1" smtClean="0"/>
              <a:t>hyoscyamine</a:t>
            </a:r>
            <a:r>
              <a:rPr lang="ru-RU" sz="2800" dirty="0" smtClean="0"/>
              <a:t>)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err="1" smtClean="0"/>
              <a:t>скополамин</a:t>
            </a:r>
            <a:r>
              <a:rPr lang="ru-RU" sz="2800" dirty="0" smtClean="0"/>
              <a:t> (</a:t>
            </a:r>
            <a:r>
              <a:rPr lang="ru-RU" sz="2800" dirty="0" err="1" smtClean="0"/>
              <a:t>hyoscine</a:t>
            </a:r>
            <a:r>
              <a:rPr lang="ru-RU" sz="2800" dirty="0" smtClean="0"/>
              <a:t>).</a:t>
            </a:r>
          </a:p>
          <a:p>
            <a:pPr lvl="0">
              <a:buFont typeface="Wingdings" pitchFamily="2" charset="2"/>
              <a:buChar char="Ø"/>
            </a:pPr>
            <a:endParaRPr lang="ru-RU" sz="2800" dirty="0" smtClean="0"/>
          </a:p>
          <a:p>
            <a:r>
              <a:rPr lang="ru-RU" sz="2800" dirty="0" smtClean="0"/>
              <a:t>Мандрагора </a:t>
            </a:r>
            <a:r>
              <a:rPr lang="ru-RU" sz="2800" dirty="0" err="1" smtClean="0"/>
              <a:t>высокотоксична</a:t>
            </a:r>
            <a:r>
              <a:rPr lang="ru-RU" sz="2800" dirty="0" smtClean="0"/>
              <a:t>, </a:t>
            </a:r>
          </a:p>
          <a:p>
            <a:r>
              <a:rPr lang="ru-RU" sz="2800" dirty="0" smtClean="0"/>
              <a:t>и алкалоиды, содержащиеся</a:t>
            </a:r>
          </a:p>
          <a:p>
            <a:r>
              <a:rPr lang="ru-RU" sz="2800" dirty="0" smtClean="0"/>
              <a:t> в ней, угнетают рост раковых </a:t>
            </a:r>
            <a:r>
              <a:rPr lang="ru-RU" sz="2800" dirty="0" smtClean="0"/>
              <a:t>клеток.</a:t>
            </a:r>
            <a:endParaRPr lang="ru-RU" sz="28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1351</TotalTime>
  <Words>412</Words>
  <PresentationFormat>Экран (4:3)</PresentationFormat>
  <Paragraphs>146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ГБОУ ВПО ЧГМА КАФЕДРА АНЕСТЕЗИОЛОГИИ, РЕАНИМАЦИИ И ИНТЕНСИВНОЙ ТЕРАПИИ  Методы обезболивания в Древности и Средневековье</vt:lpstr>
      <vt:lpstr>Слайд 2</vt:lpstr>
      <vt:lpstr>Слайд 3</vt:lpstr>
      <vt:lpstr>Слайд 4</vt:lpstr>
      <vt:lpstr>Ингаляционный метод </vt:lpstr>
      <vt:lpstr>Неингаляционные методы</vt:lpstr>
      <vt:lpstr>Слайд 7</vt:lpstr>
      <vt:lpstr>Слайд 8</vt:lpstr>
      <vt:lpstr> Mandragora</vt:lpstr>
      <vt:lpstr>Слайд 10</vt:lpstr>
      <vt:lpstr>Cánnabis</vt:lpstr>
      <vt:lpstr>Слайд 12</vt:lpstr>
      <vt:lpstr>Papáver</vt:lpstr>
      <vt:lpstr>Слайд 14</vt:lpstr>
      <vt:lpstr>Слайд 15</vt:lpstr>
      <vt:lpstr>Слайд 16</vt:lpstr>
      <vt:lpstr>  </vt:lpstr>
      <vt:lpstr>«Не лекарственные» методы</vt:lpstr>
      <vt:lpstr>Местное обезболивание</vt:lpstr>
      <vt:lpstr>Обезболивание в Древней Руси</vt:lpstr>
      <vt:lpstr>Слайд 21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ГБОУ ВПО ЧГМА Кафедра АНЕСТЕЗИОЛОГИИ, РЕАНИМАЦИИ И ИНТЕНСИВНОЙ ТЕРАПИИ  Методы обезболивания в Древности и Средневековье</dc:title>
  <dc:creator>Валюша</dc:creator>
  <cp:lastModifiedBy>Валюша</cp:lastModifiedBy>
  <cp:revision>109</cp:revision>
  <dcterms:created xsi:type="dcterms:W3CDTF">2014-05-27T10:50:07Z</dcterms:created>
  <dcterms:modified xsi:type="dcterms:W3CDTF">2014-06-02T13:10:09Z</dcterms:modified>
</cp:coreProperties>
</file>